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3" r:id="rId3"/>
    <p:sldId id="257" r:id="rId4"/>
    <p:sldId id="258" r:id="rId5"/>
    <p:sldId id="268" r:id="rId6"/>
    <p:sldId id="262" r:id="rId7"/>
    <p:sldId id="260" r:id="rId8"/>
    <p:sldId id="270" r:id="rId9"/>
    <p:sldId id="259" r:id="rId10"/>
    <p:sldId id="274" r:id="rId11"/>
    <p:sldId id="276" r:id="rId12"/>
    <p:sldId id="275" r:id="rId13"/>
    <p:sldId id="279" r:id="rId14"/>
    <p:sldId id="278" r:id="rId15"/>
    <p:sldId id="277" r:id="rId16"/>
    <p:sldId id="281" r:id="rId17"/>
    <p:sldId id="282" r:id="rId18"/>
  </p:sldIdLst>
  <p:sldSz cx="144018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2" autoAdjust="0"/>
    <p:restoredTop sz="94660"/>
  </p:normalViewPr>
  <p:slideViewPr>
    <p:cSldViewPr>
      <p:cViewPr varScale="1">
        <p:scale>
          <a:sx n="65" d="100"/>
          <a:sy n="65" d="100"/>
        </p:scale>
        <p:origin x="-396" y="-102"/>
      </p:cViewPr>
      <p:guideLst>
        <p:guide orient="horz" pos="2160"/>
        <p:guide pos="4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851FC-812F-4D46-B4FF-46AA1B47EC1E}" type="datetimeFigureOut">
              <a:rPr lang="it-IT" smtClean="0"/>
              <a:pPr/>
              <a:t>07/06/2018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685800"/>
            <a:ext cx="7200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D6072-405B-4E14-86D7-59B36AB57CD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2663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71450" y="685800"/>
            <a:ext cx="72009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D6072-405B-4E14-86D7-59B36AB57CDD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2261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80135" y="2130426"/>
            <a:ext cx="1224153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60270" y="3886200"/>
            <a:ext cx="100812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B9C7-6393-4846-BBC2-3BB75DFC4607}" type="datetimeFigureOut">
              <a:rPr lang="it-IT" smtClean="0"/>
              <a:pPr/>
              <a:t>07/06/2018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9503-4905-4EB9-9D21-E53D6C0D5EA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B9C7-6393-4846-BBC2-3BB75DFC4607}" type="datetimeFigureOut">
              <a:rPr lang="it-IT" smtClean="0"/>
              <a:pPr/>
              <a:t>07/06/2018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9503-4905-4EB9-9D21-E53D6C0D5EA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0441305" y="274639"/>
            <a:ext cx="3240405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20090" y="274639"/>
            <a:ext cx="9481185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B9C7-6393-4846-BBC2-3BB75DFC4607}" type="datetimeFigureOut">
              <a:rPr lang="it-IT" smtClean="0"/>
              <a:pPr/>
              <a:t>07/06/2018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9503-4905-4EB9-9D21-E53D6C0D5EA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B9C7-6393-4846-BBC2-3BB75DFC4607}" type="datetimeFigureOut">
              <a:rPr lang="it-IT" smtClean="0"/>
              <a:pPr/>
              <a:t>07/06/2018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9503-4905-4EB9-9D21-E53D6C0D5EA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37643" y="4406901"/>
            <a:ext cx="1224153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37643" y="2906713"/>
            <a:ext cx="1224153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B9C7-6393-4846-BBC2-3BB75DFC4607}" type="datetimeFigureOut">
              <a:rPr lang="it-IT" smtClean="0"/>
              <a:pPr/>
              <a:t>07/06/2018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9503-4905-4EB9-9D21-E53D6C0D5EA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20090" y="1600201"/>
            <a:ext cx="63607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320915" y="1600201"/>
            <a:ext cx="63607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B9C7-6393-4846-BBC2-3BB75DFC4607}" type="datetimeFigureOut">
              <a:rPr lang="it-IT" smtClean="0"/>
              <a:pPr/>
              <a:t>07/06/2018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9503-4905-4EB9-9D21-E53D6C0D5EA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0090" y="1535113"/>
            <a:ext cx="63632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20090" y="2174875"/>
            <a:ext cx="63632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7315915" y="1535113"/>
            <a:ext cx="63657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7315915" y="2174875"/>
            <a:ext cx="63657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B9C7-6393-4846-BBC2-3BB75DFC4607}" type="datetimeFigureOut">
              <a:rPr lang="it-IT" smtClean="0"/>
              <a:pPr/>
              <a:t>07/06/2018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9503-4905-4EB9-9D21-E53D6C0D5EA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B9C7-6393-4846-BBC2-3BB75DFC4607}" type="datetimeFigureOut">
              <a:rPr lang="it-IT" smtClean="0"/>
              <a:pPr/>
              <a:t>07/06/2018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9503-4905-4EB9-9D21-E53D6C0D5EA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B9C7-6393-4846-BBC2-3BB75DFC4607}" type="datetimeFigureOut">
              <a:rPr lang="it-IT" smtClean="0"/>
              <a:pPr/>
              <a:t>07/06/2018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9503-4905-4EB9-9D21-E53D6C0D5EA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0091" y="273050"/>
            <a:ext cx="473809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30704" y="273051"/>
            <a:ext cx="805100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20091" y="1435101"/>
            <a:ext cx="473809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B9C7-6393-4846-BBC2-3BB75DFC4607}" type="datetimeFigureOut">
              <a:rPr lang="it-IT" smtClean="0"/>
              <a:pPr/>
              <a:t>07/06/2018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9503-4905-4EB9-9D21-E53D6C0D5EA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22854" y="4800600"/>
            <a:ext cx="86410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822854" y="612775"/>
            <a:ext cx="86410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822854" y="5367338"/>
            <a:ext cx="86410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B9C7-6393-4846-BBC2-3BB75DFC4607}" type="datetimeFigureOut">
              <a:rPr lang="it-IT" smtClean="0"/>
              <a:pPr/>
              <a:t>07/06/2018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9503-4905-4EB9-9D21-E53D6C0D5EA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720090" y="274638"/>
            <a:ext cx="129616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0090" y="1600201"/>
            <a:ext cx="129616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720090" y="6356351"/>
            <a:ext cx="3360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CB9C7-6393-4846-BBC2-3BB75DFC4607}" type="datetimeFigureOut">
              <a:rPr lang="it-IT" smtClean="0"/>
              <a:pPr/>
              <a:t>07/06/2018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920615" y="6356351"/>
            <a:ext cx="45605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21290" y="6356351"/>
            <a:ext cx="3360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99503-4905-4EB9-9D21-E53D6C0D5EA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openxmlformats.org/officeDocument/2006/relationships/hyperlink" Target="http://www.google.it/url?sa=i&amp;rct=j&amp;q=&amp;esrc=s&amp;source=images&amp;cd=&amp;cad=rja&amp;uact=8&amp;ved=0ahUKEwi4oI6fuJfUAhUCVxQKHeFqDZkQjRwIBw&amp;url=http://www.ppsmodena.it/flex/cm/pages/ServeBLOB.php/L/IT/IDPagina/849&amp;psig=AFQjCNHcoLyliRbdXmqI-L_7OTLh0PrT4w&amp;ust=1496227545837539" TargetMode="External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9.wdp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PEER EDUCATIO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4664"/>
            <a:ext cx="327808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Risultati immagini per peer educatio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785076" y="836712"/>
            <a:ext cx="5279230" cy="5400600"/>
          </a:xfrm>
          <a:prstGeom prst="rect">
            <a:avLst/>
          </a:prstGeom>
          <a:noFill/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520380" y="3078088"/>
            <a:ext cx="6768751" cy="11430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it-IT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PEER EDUCATION</a:t>
            </a:r>
            <a:endParaRPr lang="it-IT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92" y="4221088"/>
            <a:ext cx="7128792" cy="221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sultati immagini per PEER EDUCATI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492" y="214290"/>
            <a:ext cx="5040560" cy="278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21" y="116632"/>
            <a:ext cx="1224855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21" y="836712"/>
            <a:ext cx="12248559" cy="50405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14" y="1484785"/>
            <a:ext cx="8186431" cy="56136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19" y="2276873"/>
            <a:ext cx="12248559" cy="57606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312" y="3140969"/>
            <a:ext cx="5305636" cy="64807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11" y="4005064"/>
            <a:ext cx="4808234" cy="61188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437" y="4869160"/>
            <a:ext cx="4269379" cy="7920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273" y="5949281"/>
            <a:ext cx="2860069" cy="58330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ccia a destra 1"/>
          <p:cNvSpPr/>
          <p:nvPr/>
        </p:nvSpPr>
        <p:spPr>
          <a:xfrm>
            <a:off x="102690" y="876739"/>
            <a:ext cx="973930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102690" y="2337433"/>
            <a:ext cx="973930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>
            <a:off x="3542493" y="3222687"/>
            <a:ext cx="973930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/>
          <p:cNvSpPr/>
          <p:nvPr/>
        </p:nvSpPr>
        <p:spPr>
          <a:xfrm>
            <a:off x="3710155" y="4068689"/>
            <a:ext cx="973930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/>
          <p:cNvSpPr/>
          <p:nvPr/>
        </p:nvSpPr>
        <p:spPr>
          <a:xfrm>
            <a:off x="4109346" y="5022888"/>
            <a:ext cx="973930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>
            <a:off x="4596311" y="6079290"/>
            <a:ext cx="973930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01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44" y="5445224"/>
            <a:ext cx="3742616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538" y="100014"/>
            <a:ext cx="13816727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5028" y="114300"/>
            <a:ext cx="13951744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531" y="109539"/>
            <a:ext cx="13936742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401798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535" y="123825"/>
            <a:ext cx="13876734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14401800" cy="317009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 algn="just"/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Ciò che distingue la </a:t>
            </a:r>
            <a:r>
              <a:rPr lang="it-IT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PEER EDUCATION </a:t>
            </a: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dai tradizionali interventi di prevenzione fondati sulla trasmissione di informazioni è lo sviluppo di</a:t>
            </a:r>
            <a:r>
              <a:rPr lang="it-IT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just"/>
            <a:endParaRPr lang="it-IT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Wingdings" pitchFamily="2" charset="2"/>
              <a:buChar char="q"/>
            </a:pPr>
            <a:r>
              <a:rPr lang="it-IT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EMPOWERMENT </a:t>
            </a:r>
            <a:endParaRPr lang="it-IT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endParaRPr lang="it-IT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Wingdings" pitchFamily="2" charset="2"/>
              <a:buChar char="q"/>
            </a:pPr>
            <a:r>
              <a:rPr lang="it-IT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ABILITÀ DI PENSIERO CRITICO E DI PROBLEM SOLVING</a:t>
            </a:r>
          </a:p>
          <a:p>
            <a:pPr lvl="0" algn="just"/>
            <a:endParaRPr lang="it-IT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Wingdings" pitchFamily="2" charset="2"/>
              <a:buChar char="q"/>
            </a:pPr>
            <a:r>
              <a:rPr lang="it-IT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CONTESTO ESPERENZIALE </a:t>
            </a: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entro cui è possibile spendere le competenze possedute e maturate, </a:t>
            </a:r>
            <a:r>
              <a:rPr lang="it-IT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dal pensiero critico alla capacità di riflessione, dalla cooperazione alla partecipazione, dall’integrazione al senso di </a:t>
            </a:r>
            <a:r>
              <a:rPr lang="it-IT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appartenenza.</a:t>
            </a:r>
          </a:p>
        </p:txBody>
      </p:sp>
      <p:pic>
        <p:nvPicPr>
          <p:cNvPr id="9218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8" y="3469108"/>
            <a:ext cx="14351181" cy="338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peer edu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132" y="980728"/>
            <a:ext cx="4896644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88132" y="1486699"/>
            <a:ext cx="9001000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it-IT" sz="2400" b="1" dirty="0" smtClean="0">
                <a:latin typeface="Arial" pitchFamily="34" charset="0"/>
                <a:cs typeface="Arial" pitchFamily="34" charset="0"/>
              </a:rPr>
              <a:t>Si fa risalire la </a:t>
            </a:r>
            <a:r>
              <a:rPr lang="it-IT" sz="2400" b="1" dirty="0" err="1" smtClean="0">
                <a:latin typeface="Arial" pitchFamily="34" charset="0"/>
                <a:cs typeface="Arial" pitchFamily="34" charset="0"/>
              </a:rPr>
              <a:t>Peer</a:t>
            </a: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b="1" dirty="0" err="1" smtClean="0">
                <a:latin typeface="Arial" pitchFamily="34" charset="0"/>
                <a:cs typeface="Arial" pitchFamily="34" charset="0"/>
              </a:rPr>
              <a:t>Education</a:t>
            </a: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 (PE) al metodo di mutuo insegnamento elaborato dal religioso anglicano Andrew Bell (1753 – 1832) e dal quacchero Joseph Lancaster (1778 – 1838). </a:t>
            </a:r>
          </a:p>
          <a:p>
            <a:pPr algn="just"/>
            <a:endParaRPr lang="it-IT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400" b="1" dirty="0" smtClean="0">
                <a:latin typeface="Arial" pitchFamily="34" charset="0"/>
                <a:cs typeface="Arial" pitchFamily="34" charset="0"/>
              </a:rPr>
              <a:t>l primo in India (Madras) e il secondo nei quartieri operai di Londra diedero vita a scuole dove un maestro istruiva gli allievi più competenti (i “monitori”) che poi ripetevano la lezione a piccoli gruppi di allievi.</a:t>
            </a:r>
            <a:endParaRPr lang="it-IT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45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349" y="5796"/>
            <a:ext cx="10369152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349" y="1032303"/>
            <a:ext cx="10369152" cy="5490847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212" y="0"/>
            <a:ext cx="110172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8212" y="836712"/>
            <a:ext cx="11017224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Risultati immagini per PEER EDUC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236" y="3429000"/>
            <a:ext cx="381642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0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331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Immagine correl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092" y="2420888"/>
            <a:ext cx="5184678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63" y="260648"/>
            <a:ext cx="13321481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01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036" y="676275"/>
            <a:ext cx="13831729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036" y="676275"/>
            <a:ext cx="13831729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0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143</Words>
  <Application>Microsoft Office PowerPoint</Application>
  <PresentationFormat>Personalizzato</PresentationFormat>
  <Paragraphs>12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PEER EDUCATION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crescenzo</dc:creator>
  <cp:lastModifiedBy>Acer</cp:lastModifiedBy>
  <cp:revision>26</cp:revision>
  <dcterms:created xsi:type="dcterms:W3CDTF">2017-03-09T15:00:44Z</dcterms:created>
  <dcterms:modified xsi:type="dcterms:W3CDTF">2018-06-07T17:43:42Z</dcterms:modified>
</cp:coreProperties>
</file>